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2"/>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1" r:id="rId79"/>
    <p:sldId id="376" r:id="rId80"/>
    <p:sldId id="405" r:id="rId81"/>
    <p:sldId id="377" r:id="rId82"/>
    <p:sldId id="372" r:id="rId83"/>
    <p:sldId id="351" r:id="rId84"/>
    <p:sldId id="389" r:id="rId85"/>
    <p:sldId id="366" r:id="rId86"/>
    <p:sldId id="402" r:id="rId87"/>
    <p:sldId id="391" r:id="rId88"/>
    <p:sldId id="308" r:id="rId89"/>
    <p:sldId id="293" r:id="rId90"/>
    <p:sldId id="30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13-Nov-20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13-Nov-20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13-Nov-20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13-Nov-20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13-Nov-20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13-Nov-20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13-Nov-20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13-Nov-20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13-Nov-20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13-Nov-20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13-Nov-20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13-Nov-20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13-Nov-20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UHF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00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err="1">
                    <a:latin typeface="Times New Roman" panose="02020603050405020304" pitchFamily="18" charset="0"/>
                    <a:cs typeface="Times New Roman" panose="02020603050405020304" pitchFamily="18" charset="0"/>
                  </a:rPr>
                  <a:t>precessional</a:t>
                </a:r>
                <a:r>
                  <a:rPr lang="en-US" dirty="0">
                    <a:latin typeface="Times New Roman" panose="02020603050405020304" pitchFamily="18" charset="0"/>
                    <a:cs typeface="Times New Roman" panose="02020603050405020304" pitchFamily="18" charset="0"/>
                  </a:rPr>
                  <a:t> motion of saturated magnetic dipoles in a magnetic </a:t>
                </a:r>
                <a:r>
                  <a:rPr lang="en-US" dirty="0" smtClean="0">
                    <a:latin typeface="Times New Roman" panose="02020603050405020304" pitchFamily="18" charset="0"/>
                    <a:cs typeface="Times New Roman" panose="02020603050405020304" pitchFamily="18" charset="0"/>
                  </a:rPr>
                  <a:t>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𝜎</m:t>
                          </m:r>
                          <m:r>
                            <a:rPr lang="en-US" b="1" i="1">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r>
                            <a:rPr lang="en-US" b="1" i="1">
                              <a:latin typeface="Cambria Math" panose="02040503050406030204" pitchFamily="18" charset="0"/>
                            </a:rPr>
                            <m:t>𝑴</m:t>
                          </m:r>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e>
                      </m:d>
                      <m:r>
                        <a:rPr lang="en-US" i="1">
                          <a:latin typeface="Cambria Math" panose="02040503050406030204" pitchFamily="18" charset="0"/>
                        </a:rPr>
                        <m:t>−</m:t>
                      </m:r>
                      <m:r>
                        <a:rPr lang="en-US" i="1">
                          <a:latin typeface="Cambria Math" panose="02040503050406030204" pitchFamily="18" charset="0"/>
                        </a:rPr>
                        <m:t>𝛾</m:t>
                      </m:r>
                      <m:r>
                        <a:rPr lang="en-US" b="1" i="1">
                          <a:latin typeface="Cambria Math" panose="02040503050406030204" pitchFamily="18" charset="0"/>
                        </a:rPr>
                        <m:t>𝑴</m:t>
                      </m:r>
                    </m:oMath>
                  </m:oMathPara>
                </a14:m>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Precession occurs around this unit bias vector</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𝒃</m:t>
                    </m:r>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𝜎</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oscillator strength,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is the angular resonance frequency,</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a:latin typeface="Times New Roman" panose="02020603050405020304" pitchFamily="18" charset="0"/>
                    <a:cs typeface="Times New Roman" panose="02020603050405020304" pitchFamily="18" charset="0"/>
                  </a:rPr>
                  <a:t>is the oscillator 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itchFamily="18" charset="0"/>
                    <a:cs typeface="Times New Roman" pitchFamily="18" charset="0"/>
                  </a:rPr>
                  <a:t>intensity </a:t>
                </a:r>
                <a:r>
                  <a:rPr lang="en-US" b="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638" t="-640" r="-1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mc:AlternateContent xmlns:mc="http://schemas.openxmlformats.org/markup-compatibility/2006" xmlns:a14="http://schemas.microsoft.com/office/drawing/2010/main">
        <mc:Choice Requires="a14">
          <p:sp>
            <p:nvSpPr>
              <p:cNvPr id="11" name="Rectangle 10"/>
              <p:cNvSpPr/>
              <p:nvPr/>
            </p:nvSpPr>
            <p:spPr>
              <a:xfrm>
                <a:off x="695209" y="1683205"/>
                <a:ext cx="10801582" cy="168610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saturated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r>
                      <a:rPr lang="en-US" sz="2000" i="1" dirty="0">
                        <a:latin typeface="Cambria Math" panose="02040503050406030204" pitchFamily="18" charset="0"/>
                        <a:cs typeface="Times New Roman" pitchFamily="18" charset="0"/>
                      </a:rPr>
                      <m:t>0</m:t>
                    </m:r>
                  </m:oMath>
                </a14:m>
                <a:endParaRPr lang="en-US" sz="2000" dirty="0">
                  <a:latin typeface="Times New Roman" pitchFamily="18" charset="0"/>
                  <a:cs typeface="Times New Roman" pitchFamily="18" charset="0"/>
                </a:endParaRPr>
              </a:p>
              <a:p>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683205"/>
                <a:ext cx="10801582" cy="1686103"/>
              </a:xfrm>
              <a:prstGeom prst="rect">
                <a:avLst/>
              </a:prstGeom>
              <a:blipFill>
                <a:blip r:embed="rId3"/>
                <a:stretch>
                  <a:fillRect l="-564" t="-2166"/>
                </a:stretch>
              </a:blipFill>
            </p:spPr>
            <p:txBody>
              <a:bodyPr/>
              <a:lstStyle/>
              <a:p>
                <a:r>
                  <a:rPr lang="en-US">
                    <a:noFill/>
                  </a:rPr>
                  <a:t> </a:t>
                </a:r>
              </a:p>
            </p:txBody>
          </p:sp>
        </mc:Fallback>
      </mc:AlternateContent>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6076</TotalTime>
  <Words>4470</Words>
  <Application>Microsoft Office PowerPoint</Application>
  <PresentationFormat>Widescreen</PresentationFormat>
  <Paragraphs>730</Paragraphs>
  <Slides>87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1556</cp:revision>
  <dcterms:created xsi:type="dcterms:W3CDTF">2019-10-08T20:14:06Z</dcterms:created>
  <dcterms:modified xsi:type="dcterms:W3CDTF">2020-11-13T16:46:15Z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